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 roundtripDataSignature="AMtx7mhq5Jrqqndsf1TN4OwoWECddgUYj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コンテンツ" type="obj">
  <p:cSld name="OBJECT">
    <p:spTree>
      <p:nvGrpSpPr>
        <p:cNvPr id="11" name="Shape 11"/>
        <p:cNvGrpSpPr/>
        <p:nvPr/>
      </p:nvGrpSpPr>
      <p:grpSpPr>
        <a:xfrm>
          <a:off x="0" y="0"/>
          <a:ext cx="0" cy="0"/>
          <a:chOff x="0" y="0"/>
          <a:chExt cx="0" cy="0"/>
        </a:xfrm>
      </p:grpSpPr>
      <p:sp>
        <p:nvSpPr>
          <p:cNvPr id="12" name="Google Shape;12;p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縦書きテキスト" type="vertTx">
  <p:cSld name="VERTICAL_TEXT">
    <p:spTree>
      <p:nvGrpSpPr>
        <p:cNvPr id="68" name="Shape 68"/>
        <p:cNvGrpSpPr/>
        <p:nvPr/>
      </p:nvGrpSpPr>
      <p:grpSpPr>
        <a:xfrm>
          <a:off x="0" y="0"/>
          <a:ext cx="0" cy="0"/>
          <a:chOff x="0" y="0"/>
          <a:chExt cx="0" cy="0"/>
        </a:xfrm>
      </p:grpSpPr>
      <p:sp>
        <p:nvSpPr>
          <p:cNvPr id="69" name="Google Shape;69;p1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4"/>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縦書きタイトルと&#10;縦書きテキスト" type="vertTitleAndTx">
  <p:cSld name="VERTICAL_TITLE_AND_VERTICAL_TEXT">
    <p:spTree>
      <p:nvGrpSpPr>
        <p:cNvPr id="74" name="Shape 74"/>
        <p:cNvGrpSpPr/>
        <p:nvPr/>
      </p:nvGrpSpPr>
      <p:grpSpPr>
        <a:xfrm>
          <a:off x="0" y="0"/>
          <a:ext cx="0" cy="0"/>
          <a:chOff x="0" y="0"/>
          <a:chExt cx="0" cy="0"/>
        </a:xfrm>
      </p:grpSpPr>
      <p:sp>
        <p:nvSpPr>
          <p:cNvPr id="75" name="Google Shape;75;p15"/>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5"/>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type="title">
  <p:cSld name="TITLE">
    <p:spTree>
      <p:nvGrpSpPr>
        <p:cNvPr id="17" name="Shape 17"/>
        <p:cNvGrpSpPr/>
        <p:nvPr/>
      </p:nvGrpSpPr>
      <p:grpSpPr>
        <a:xfrm>
          <a:off x="0" y="0"/>
          <a:ext cx="0" cy="0"/>
          <a:chOff x="0" y="0"/>
          <a:chExt cx="0" cy="0"/>
        </a:xfrm>
      </p:grpSpPr>
      <p:sp>
        <p:nvSpPr>
          <p:cNvPr id="18" name="Google Shape;18;p6"/>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6"/>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セクション見出し" type="secHead">
  <p:cSld name="SECTION_HEADER">
    <p:spTree>
      <p:nvGrpSpPr>
        <p:cNvPr id="23" name="Shape 23"/>
        <p:cNvGrpSpPr/>
        <p:nvPr/>
      </p:nvGrpSpPr>
      <p:grpSpPr>
        <a:xfrm>
          <a:off x="0" y="0"/>
          <a:ext cx="0" cy="0"/>
          <a:chOff x="0" y="0"/>
          <a:chExt cx="0" cy="0"/>
        </a:xfrm>
      </p:grpSpPr>
      <p:sp>
        <p:nvSpPr>
          <p:cNvPr id="24" name="Google Shape;24;p7"/>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7"/>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つのコンテンツ" type="twoObj">
  <p:cSld name="TWO_OBJECTS">
    <p:spTree>
      <p:nvGrpSpPr>
        <p:cNvPr id="29" name="Shape 29"/>
        <p:cNvGrpSpPr/>
        <p:nvPr/>
      </p:nvGrpSpPr>
      <p:grpSpPr>
        <a:xfrm>
          <a:off x="0" y="0"/>
          <a:ext cx="0" cy="0"/>
          <a:chOff x="0" y="0"/>
          <a:chExt cx="0" cy="0"/>
        </a:xfrm>
      </p:grpSpPr>
      <p:sp>
        <p:nvSpPr>
          <p:cNvPr id="30" name="Google Shape;30;p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8"/>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8"/>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較" type="twoTxTwoObj">
  <p:cSld name="TWO_OBJECTS_WITH_TEXT">
    <p:spTree>
      <p:nvGrpSpPr>
        <p:cNvPr id="36" name="Shape 36"/>
        <p:cNvGrpSpPr/>
        <p:nvPr/>
      </p:nvGrpSpPr>
      <p:grpSpPr>
        <a:xfrm>
          <a:off x="0" y="0"/>
          <a:ext cx="0" cy="0"/>
          <a:chOff x="0" y="0"/>
          <a:chExt cx="0" cy="0"/>
        </a:xfrm>
      </p:grpSpPr>
      <p:sp>
        <p:nvSpPr>
          <p:cNvPr id="37" name="Google Shape;37;p9"/>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9"/>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9"/>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9"/>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9"/>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のみ" type="titleOnly">
  <p:cSld name="TITLE_ONLY">
    <p:spTree>
      <p:nvGrpSpPr>
        <p:cNvPr id="45" name="Shape 45"/>
        <p:cNvGrpSpPr/>
        <p:nvPr/>
      </p:nvGrpSpPr>
      <p:grpSpPr>
        <a:xfrm>
          <a:off x="0" y="0"/>
          <a:ext cx="0" cy="0"/>
          <a:chOff x="0" y="0"/>
          <a:chExt cx="0" cy="0"/>
        </a:xfrm>
      </p:grpSpPr>
      <p:sp>
        <p:nvSpPr>
          <p:cNvPr id="46" name="Google Shape;46;p1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50" name="Shape 50"/>
        <p:cNvGrpSpPr/>
        <p:nvPr/>
      </p:nvGrpSpPr>
      <p:grpSpPr>
        <a:xfrm>
          <a:off x="0" y="0"/>
          <a:ext cx="0" cy="0"/>
          <a:chOff x="0" y="0"/>
          <a:chExt cx="0" cy="0"/>
        </a:xfrm>
      </p:grpSpPr>
      <p:sp>
        <p:nvSpPr>
          <p:cNvPr id="51" name="Google Shape;51;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コンテンツ" type="objTx">
  <p:cSld name="OBJECT_WITH_CAPTION_TEXT">
    <p:spTree>
      <p:nvGrpSpPr>
        <p:cNvPr id="54" name="Shape 54"/>
        <p:cNvGrpSpPr/>
        <p:nvPr/>
      </p:nvGrpSpPr>
      <p:grpSpPr>
        <a:xfrm>
          <a:off x="0" y="0"/>
          <a:ext cx="0" cy="0"/>
          <a:chOff x="0" y="0"/>
          <a:chExt cx="0" cy="0"/>
        </a:xfrm>
      </p:grpSpPr>
      <p:sp>
        <p:nvSpPr>
          <p:cNvPr id="55" name="Google Shape;55;p12"/>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2"/>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2"/>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図" type="picTx">
  <p:cSld name="PICTURE_WITH_CAPTION_TEXT">
    <p:spTree>
      <p:nvGrpSpPr>
        <p:cNvPr id="61" name="Shape 61"/>
        <p:cNvGrpSpPr/>
        <p:nvPr/>
      </p:nvGrpSpPr>
      <p:grpSpPr>
        <a:xfrm>
          <a:off x="0" y="0"/>
          <a:ext cx="0" cy="0"/>
          <a:chOff x="0" y="0"/>
          <a:chExt cx="0" cy="0"/>
        </a:xfrm>
      </p:grpSpPr>
      <p:sp>
        <p:nvSpPr>
          <p:cNvPr id="62" name="Google Shape;62;p13"/>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3"/>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3"/>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4"/>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2"/>
          <p:cNvSpPr txBox="1"/>
          <p:nvPr/>
        </p:nvSpPr>
        <p:spPr>
          <a:xfrm>
            <a:off x="149089" y="461382"/>
            <a:ext cx="9360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2020年</a:t>
            </a:r>
            <a:endParaRPr b="0" i="0" sz="1400" u="none" cap="none" strike="noStrike">
              <a:solidFill>
                <a:srgbClr val="000000"/>
              </a:solidFill>
              <a:latin typeface="Arial"/>
              <a:ea typeface="Arial"/>
              <a:cs typeface="Arial"/>
              <a:sym typeface="Arial"/>
            </a:endParaRPr>
          </a:p>
        </p:txBody>
      </p:sp>
      <p:sp>
        <p:nvSpPr>
          <p:cNvPr id="85" name="Google Shape;85;p2"/>
          <p:cNvSpPr txBox="1"/>
          <p:nvPr/>
        </p:nvSpPr>
        <p:spPr>
          <a:xfrm>
            <a:off x="1085089" y="461382"/>
            <a:ext cx="7452000" cy="396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化学気相析出による超高融点セラミックスの高速コーティング</a:t>
            </a:r>
            <a:endParaRPr b="0" i="0" sz="1400" u="none" cap="none" strike="noStrike">
              <a:solidFill>
                <a:srgbClr val="000000"/>
              </a:solidFill>
              <a:latin typeface="Arial"/>
              <a:ea typeface="Arial"/>
              <a:cs typeface="Arial"/>
              <a:sym typeface="Arial"/>
            </a:endParaRPr>
          </a:p>
        </p:txBody>
      </p:sp>
      <p:sp>
        <p:nvSpPr>
          <p:cNvPr id="86" name="Google Shape;86;p2"/>
          <p:cNvSpPr txBox="1"/>
          <p:nvPr/>
        </p:nvSpPr>
        <p:spPr>
          <a:xfrm>
            <a:off x="617089" y="1063561"/>
            <a:ext cx="7560000" cy="14773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有機原料を用いたレーザーCVD 法によりZrCN–SiC 複合層を合成し、その構成相、微細構造、元素組成および化学結合状態を明らかにした。ZrCN–SiC 複合層はナノサイズの結晶粒で構成されるナノコンポジット構造を有し、成膜時に反応性ガスを用いずともZrCNとSiC の緻密層を高速（127 μmh-1）に気相成長することに成功した。</a:t>
            </a:r>
            <a:endParaRPr b="0" i="0" sz="1400" u="none" cap="none" strike="noStrike">
              <a:solidFill>
                <a:srgbClr val="000000"/>
              </a:solidFill>
              <a:latin typeface="Arial"/>
              <a:ea typeface="Arial"/>
              <a:cs typeface="Arial"/>
              <a:sym typeface="Arial"/>
            </a:endParaRPr>
          </a:p>
        </p:txBody>
      </p:sp>
      <p:pic>
        <p:nvPicPr>
          <p:cNvPr id="87" name="Google Shape;87;p2"/>
          <p:cNvPicPr preferRelativeResize="0"/>
          <p:nvPr/>
        </p:nvPicPr>
        <p:blipFill rotWithShape="1">
          <a:blip r:embed="rId3">
            <a:alphaModFix/>
          </a:blip>
          <a:srcRect b="0" l="0" r="0" t="0"/>
          <a:stretch/>
        </p:blipFill>
        <p:spPr>
          <a:xfrm>
            <a:off x="1085089" y="2595038"/>
            <a:ext cx="1694337" cy="2160000"/>
          </a:xfrm>
          <a:prstGeom prst="rect">
            <a:avLst/>
          </a:prstGeom>
          <a:noFill/>
          <a:ln>
            <a:noFill/>
          </a:ln>
        </p:spPr>
      </p:pic>
      <p:pic>
        <p:nvPicPr>
          <p:cNvPr id="88" name="Google Shape;88;p2"/>
          <p:cNvPicPr preferRelativeResize="0"/>
          <p:nvPr/>
        </p:nvPicPr>
        <p:blipFill rotWithShape="1">
          <a:blip r:embed="rId4">
            <a:alphaModFix/>
          </a:blip>
          <a:srcRect b="0" l="0" r="0" t="0"/>
          <a:stretch/>
        </p:blipFill>
        <p:spPr>
          <a:xfrm>
            <a:off x="3317089" y="2585099"/>
            <a:ext cx="2160000" cy="2137733"/>
          </a:xfrm>
          <a:prstGeom prst="rect">
            <a:avLst/>
          </a:prstGeom>
          <a:noFill/>
          <a:ln>
            <a:noFill/>
          </a:ln>
        </p:spPr>
      </p:pic>
      <p:sp>
        <p:nvSpPr>
          <p:cNvPr id="89" name="Google Shape;89;p2"/>
          <p:cNvSpPr txBox="1"/>
          <p:nvPr/>
        </p:nvSpPr>
        <p:spPr>
          <a:xfrm>
            <a:off x="898041" y="4842158"/>
            <a:ext cx="212400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ZrCN–SiC 層の表面(a)および断面(b)SEM 像</a:t>
            </a:r>
            <a:endParaRPr b="0" i="0" sz="1400" u="none" cap="none" strike="noStrike">
              <a:solidFill>
                <a:srgbClr val="000000"/>
              </a:solidFill>
              <a:latin typeface="Arial"/>
              <a:ea typeface="Arial"/>
              <a:cs typeface="Arial"/>
              <a:sym typeface="Arial"/>
            </a:endParaRPr>
          </a:p>
        </p:txBody>
      </p:sp>
      <p:pic>
        <p:nvPicPr>
          <p:cNvPr id="90" name="Google Shape;90;p2"/>
          <p:cNvPicPr preferRelativeResize="0"/>
          <p:nvPr/>
        </p:nvPicPr>
        <p:blipFill rotWithShape="1">
          <a:blip r:embed="rId5">
            <a:alphaModFix/>
          </a:blip>
          <a:srcRect b="0" l="0" r="0" t="0"/>
          <a:stretch/>
        </p:blipFill>
        <p:spPr>
          <a:xfrm>
            <a:off x="6545766" y="2605655"/>
            <a:ext cx="1721851" cy="2160000"/>
          </a:xfrm>
          <a:prstGeom prst="rect">
            <a:avLst/>
          </a:prstGeom>
          <a:noFill/>
          <a:ln>
            <a:noFill/>
          </a:ln>
        </p:spPr>
      </p:pic>
      <p:sp>
        <p:nvSpPr>
          <p:cNvPr id="91" name="Google Shape;91;p2"/>
          <p:cNvSpPr txBox="1"/>
          <p:nvPr/>
        </p:nvSpPr>
        <p:spPr>
          <a:xfrm>
            <a:off x="6002691" y="4830420"/>
            <a:ext cx="2808000" cy="46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ZrCN–SiCのXPS スペクトル：Zr 3d (a), Si 2p (b), C 1s(c)</a:t>
            </a:r>
            <a:endParaRPr b="0" i="0" sz="1200" u="none" cap="none" strike="noStrike">
              <a:solidFill>
                <a:schemeClr val="dk1"/>
              </a:solidFill>
              <a:latin typeface="Calibri"/>
              <a:ea typeface="Calibri"/>
              <a:cs typeface="Calibri"/>
              <a:sym typeface="Calibri"/>
            </a:endParaRPr>
          </a:p>
        </p:txBody>
      </p:sp>
      <p:sp>
        <p:nvSpPr>
          <p:cNvPr id="92" name="Google Shape;92;p2"/>
          <p:cNvSpPr txBox="1"/>
          <p:nvPr/>
        </p:nvSpPr>
        <p:spPr>
          <a:xfrm>
            <a:off x="3117779" y="4795778"/>
            <a:ext cx="273600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ZrCN–SiC 層の断面TEM 像(a)、SAED (b)、高倍率HAADF 像 (c)とBF 像(d)</a:t>
            </a:r>
            <a:endParaRPr b="0" i="0" sz="1200" u="none" cap="none" strike="noStrike">
              <a:solidFill>
                <a:schemeClr val="dk1"/>
              </a:solidFill>
              <a:latin typeface="Calibri"/>
              <a:ea typeface="Calibri"/>
              <a:cs typeface="Calibri"/>
              <a:sym typeface="Calibri"/>
            </a:endParaRPr>
          </a:p>
        </p:txBody>
      </p:sp>
      <p:sp>
        <p:nvSpPr>
          <p:cNvPr id="93" name="Google Shape;93;p2"/>
          <p:cNvSpPr txBox="1"/>
          <p:nvPr/>
        </p:nvSpPr>
        <p:spPr>
          <a:xfrm>
            <a:off x="1779028" y="5510515"/>
            <a:ext cx="568800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【論文】J. Ceramic Soc. Japan, 128(2020)855-862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4" name="Google Shape;94;p2"/>
          <p:cNvSpPr txBox="1"/>
          <p:nvPr/>
        </p:nvSpPr>
        <p:spPr>
          <a:xfrm>
            <a:off x="2498484" y="5833680"/>
            <a:ext cx="56880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https://doi.org/10.2109/jcersj2.20081</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2021-06-16T04:20:17Z</dcterms:created>
  <dc:creator>正橋 直哉</dc:creator>
</cp:coreProperties>
</file>