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6" roundtripDataSignature="AMtx7mg5Q9L+j2A3o6eNk0dWu8x9xgm5H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とコンテンツ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5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と縦書きテキスト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4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縦書きタイトルと&#10;縦書きテキスト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5"/>
          <p:cNvSpPr txBox="1"/>
          <p:nvPr>
            <p:ph idx="1" type="body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/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6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0" name="Google Shape;20;p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セクション見出し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7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つのコンテンツ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8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8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比較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9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9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のみ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白紙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付きのコンテンツ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2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2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付きの図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3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3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4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4448" y="2738641"/>
            <a:ext cx="7200000" cy="1922813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3"/>
          <p:cNvSpPr txBox="1"/>
          <p:nvPr/>
        </p:nvSpPr>
        <p:spPr>
          <a:xfrm>
            <a:off x="1396448" y="447630"/>
            <a:ext cx="651600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Cr基遍歴強磁性化合物の磁気特性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3"/>
          <p:cNvSpPr txBox="1"/>
          <p:nvPr/>
        </p:nvSpPr>
        <p:spPr>
          <a:xfrm>
            <a:off x="550448" y="1431876"/>
            <a:ext cx="8208000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遷移金属添加CrAlGeの磁気特性は弱遍歴電子磁性を​​示すことを明らかとした。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また、CrAlGeの磁化は、格子定数ではなく電子数と強く相関し、遍歴電子磁性はクーロン力の影響を強く受けることが明らかとなった。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3"/>
          <p:cNvSpPr txBox="1"/>
          <p:nvPr/>
        </p:nvSpPr>
        <p:spPr>
          <a:xfrm>
            <a:off x="632896" y="4671390"/>
            <a:ext cx="8043104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rgbClr val="323232"/>
                </a:solidFill>
                <a:latin typeface="Calibri"/>
                <a:ea typeface="Calibri"/>
                <a:cs typeface="Calibri"/>
                <a:sym typeface="Calibri"/>
              </a:rPr>
              <a:t>図　 Cr</a:t>
            </a:r>
            <a:r>
              <a:rPr b="0" baseline="-25000" i="0" lang="en-US" sz="1200" u="none" cap="none" strike="noStrike">
                <a:solidFill>
                  <a:srgbClr val="323232"/>
                </a:solidFill>
                <a:latin typeface="Calibri"/>
                <a:ea typeface="Calibri"/>
                <a:cs typeface="Calibri"/>
                <a:sym typeface="Calibri"/>
              </a:rPr>
              <a:t>0.95</a:t>
            </a:r>
            <a:r>
              <a:rPr b="0" i="0" lang="en-US" sz="1200" u="none" cap="none" strike="noStrike">
                <a:solidFill>
                  <a:srgbClr val="323232"/>
                </a:solidFill>
                <a:latin typeface="Calibri"/>
                <a:ea typeface="Calibri"/>
                <a:cs typeface="Calibri"/>
                <a:sym typeface="Calibri"/>
              </a:rPr>
              <a:t> TM </a:t>
            </a:r>
            <a:r>
              <a:rPr b="0" baseline="-25000" i="0" lang="en-US" sz="1200" u="none" cap="none" strike="noStrike">
                <a:solidFill>
                  <a:srgbClr val="323232"/>
                </a:solidFill>
                <a:latin typeface="Calibri"/>
                <a:ea typeface="Calibri"/>
                <a:cs typeface="Calibri"/>
                <a:sym typeface="Calibri"/>
              </a:rPr>
              <a:t>0.05</a:t>
            </a:r>
            <a:r>
              <a:rPr b="0" i="0" lang="en-US" sz="1200" u="none" cap="none" strike="noStrike">
                <a:solidFill>
                  <a:srgbClr val="323232"/>
                </a:solidFill>
                <a:latin typeface="Calibri"/>
                <a:ea typeface="Calibri"/>
                <a:cs typeface="Calibri"/>
                <a:sym typeface="Calibri"/>
              </a:rPr>
              <a:t>  AlGe 合金（TM = Ti（a）、Mn（b）、Ni（C））の磁気モーメント[ </a:t>
            </a:r>
            <a:r>
              <a:rPr b="0" i="1" lang="en-US" sz="1200" u="none" cap="none" strike="noStrike">
                <a:solidFill>
                  <a:srgbClr val="323232"/>
                </a:solidFill>
                <a:latin typeface="Calibri"/>
                <a:ea typeface="Calibri"/>
                <a:cs typeface="Calibri"/>
                <a:sym typeface="Calibri"/>
              </a:rPr>
              <a:t>P </a:t>
            </a:r>
            <a:r>
              <a:rPr b="0" baseline="-25000" i="0" lang="en-US" sz="1200" u="none" cap="none" strike="noStrike">
                <a:solidFill>
                  <a:srgbClr val="323232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b="0" i="0" lang="en-US" sz="1200" u="none" cap="none" strike="noStrike">
                <a:solidFill>
                  <a:srgbClr val="323232"/>
                </a:solidFill>
                <a:latin typeface="Calibri"/>
                <a:ea typeface="Calibri"/>
                <a:cs typeface="Calibri"/>
                <a:sym typeface="Calibri"/>
              </a:rPr>
              <a:t>（</a:t>
            </a:r>
            <a:r>
              <a:rPr b="0" i="1" lang="en-US" sz="1200" u="none" cap="none" strike="noStrike">
                <a:solidFill>
                  <a:srgbClr val="323232"/>
                </a:solidFill>
                <a:latin typeface="Calibri"/>
                <a:ea typeface="Calibri"/>
                <a:cs typeface="Calibri"/>
                <a:sym typeface="Calibri"/>
              </a:rPr>
              <a:t>T</a:t>
            </a:r>
            <a:r>
              <a:rPr b="0" i="0" lang="en-US" sz="1200" u="none" cap="none" strike="noStrike">
                <a:solidFill>
                  <a:srgbClr val="323232"/>
                </a:solidFill>
                <a:latin typeface="Calibri"/>
                <a:ea typeface="Calibri"/>
                <a:cs typeface="Calibri"/>
                <a:sym typeface="Calibri"/>
              </a:rPr>
              <a:t>）/ </a:t>
            </a:r>
            <a:r>
              <a:rPr b="0" i="1" lang="en-US" sz="1200" u="none" cap="none" strike="noStrike">
                <a:solidFill>
                  <a:srgbClr val="323232"/>
                </a:solidFill>
                <a:latin typeface="Calibri"/>
                <a:ea typeface="Calibri"/>
                <a:cs typeface="Calibri"/>
                <a:sym typeface="Calibri"/>
              </a:rPr>
              <a:t>P </a:t>
            </a:r>
            <a:r>
              <a:rPr b="0" baseline="-25000" i="0" lang="en-US" sz="1200" u="none" cap="none" strike="noStrike">
                <a:solidFill>
                  <a:srgbClr val="323232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b="0" i="0" lang="en-US" sz="1200" u="none" cap="none" strike="noStrike">
                <a:solidFill>
                  <a:srgbClr val="323232"/>
                </a:solidFill>
                <a:latin typeface="Calibri"/>
                <a:ea typeface="Calibri"/>
                <a:cs typeface="Calibri"/>
                <a:sym typeface="Calibri"/>
              </a:rPr>
              <a:t>（5 K）] </a:t>
            </a:r>
            <a:r>
              <a:rPr b="0" baseline="30000" i="0" lang="en-US" sz="1200" u="none" cap="none" strike="noStrike">
                <a:solidFill>
                  <a:srgbClr val="323232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b="0" i="0" lang="en-US" sz="1200" u="none" cap="none" strike="noStrike">
                <a:solidFill>
                  <a:srgbClr val="323232"/>
                </a:solidFill>
                <a:latin typeface="Calibri"/>
                <a:ea typeface="Calibri"/>
                <a:cs typeface="Calibri"/>
                <a:sym typeface="Calibri"/>
              </a:rPr>
              <a:t> - </a:t>
            </a:r>
            <a:r>
              <a:rPr b="0" i="1" lang="en-US" sz="1200" u="none" cap="none" strike="noStrike">
                <a:solidFill>
                  <a:srgbClr val="323232"/>
                </a:solidFill>
                <a:latin typeface="Calibri"/>
                <a:ea typeface="Calibri"/>
                <a:cs typeface="Calibri"/>
                <a:sym typeface="Calibri"/>
              </a:rPr>
              <a:t>T </a:t>
            </a:r>
            <a:r>
              <a:rPr b="0" baseline="30000" i="0" lang="en-US" sz="1200" u="none" cap="none" strike="noStrike">
                <a:solidFill>
                  <a:srgbClr val="323232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b="0" i="0" lang="en-US" sz="1200" u="none" cap="none" strike="noStrike">
                <a:solidFill>
                  <a:srgbClr val="323232"/>
                </a:solidFill>
                <a:latin typeface="Calibri"/>
                <a:ea typeface="Calibri"/>
                <a:cs typeface="Calibri"/>
                <a:sym typeface="Calibri"/>
              </a:rPr>
              <a:t>プロット。挿入図は、[ </a:t>
            </a:r>
            <a:r>
              <a:rPr b="0" i="1" lang="en-US" sz="1200" u="none" cap="none" strike="noStrike">
                <a:solidFill>
                  <a:srgbClr val="323232"/>
                </a:solidFill>
                <a:latin typeface="Calibri"/>
                <a:ea typeface="Calibri"/>
                <a:cs typeface="Calibri"/>
                <a:sym typeface="Calibri"/>
              </a:rPr>
              <a:t>p </a:t>
            </a:r>
            <a:r>
              <a:rPr b="0" baseline="-25000" i="0" lang="en-US" sz="1200" u="none" cap="none" strike="noStrike">
                <a:solidFill>
                  <a:srgbClr val="323232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b="0" i="0" lang="en-US" sz="1200" u="none" cap="none" strike="noStrike">
                <a:solidFill>
                  <a:srgbClr val="323232"/>
                </a:solidFill>
                <a:latin typeface="Calibri"/>
                <a:ea typeface="Calibri"/>
                <a:cs typeface="Calibri"/>
                <a:sym typeface="Calibri"/>
              </a:rPr>
              <a:t>（</a:t>
            </a:r>
            <a:r>
              <a:rPr b="0" i="1" lang="en-US" sz="1200" u="none" cap="none" strike="noStrike">
                <a:solidFill>
                  <a:srgbClr val="323232"/>
                </a:solidFill>
                <a:latin typeface="Calibri"/>
                <a:ea typeface="Calibri"/>
                <a:cs typeface="Calibri"/>
                <a:sym typeface="Calibri"/>
              </a:rPr>
              <a:t>T</a:t>
            </a:r>
            <a:r>
              <a:rPr b="0" i="0" lang="en-US" sz="1200" u="none" cap="none" strike="noStrike">
                <a:solidFill>
                  <a:srgbClr val="323232"/>
                </a:solidFill>
                <a:latin typeface="Calibri"/>
                <a:ea typeface="Calibri"/>
                <a:cs typeface="Calibri"/>
                <a:sym typeface="Calibri"/>
              </a:rPr>
              <a:t>）/ </a:t>
            </a:r>
            <a:r>
              <a:rPr b="0" i="1" lang="en-US" sz="1200" u="none" cap="none" strike="noStrike">
                <a:solidFill>
                  <a:srgbClr val="323232"/>
                </a:solidFill>
                <a:latin typeface="Calibri"/>
                <a:ea typeface="Calibri"/>
                <a:cs typeface="Calibri"/>
                <a:sym typeface="Calibri"/>
              </a:rPr>
              <a:t>p </a:t>
            </a:r>
            <a:r>
              <a:rPr b="0" baseline="-25000" i="0" lang="en-US" sz="1200" u="none" cap="none" strike="noStrike">
                <a:solidFill>
                  <a:srgbClr val="323232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b="0" i="0" lang="en-US" sz="1200" u="none" cap="none" strike="noStrike">
                <a:solidFill>
                  <a:srgbClr val="323232"/>
                </a:solidFill>
                <a:latin typeface="Calibri"/>
                <a:ea typeface="Calibri"/>
                <a:cs typeface="Calibri"/>
                <a:sym typeface="Calibri"/>
              </a:rPr>
              <a:t>（5 K）] </a:t>
            </a:r>
            <a:r>
              <a:rPr b="0" baseline="30000" i="0" lang="en-US" sz="1200" u="none" cap="none" strike="noStrike">
                <a:solidFill>
                  <a:srgbClr val="323232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b="0" i="0" lang="en-US" sz="1200" u="none" cap="none" strike="noStrike">
                <a:solidFill>
                  <a:srgbClr val="323232"/>
                </a:solidFill>
                <a:latin typeface="Calibri"/>
                <a:ea typeface="Calibri"/>
                <a:cs typeface="Calibri"/>
                <a:sym typeface="Calibri"/>
              </a:rPr>
              <a:t> – </a:t>
            </a:r>
            <a:r>
              <a:rPr b="0" i="1" lang="en-US" sz="1200" u="none" cap="none" strike="noStrike">
                <a:solidFill>
                  <a:srgbClr val="323232"/>
                </a:solidFill>
                <a:latin typeface="Calibri"/>
                <a:ea typeface="Calibri"/>
                <a:cs typeface="Calibri"/>
                <a:sym typeface="Calibri"/>
              </a:rPr>
              <a:t>T4 </a:t>
            </a:r>
            <a:r>
              <a:rPr b="0" baseline="30000" i="0" lang="en-US" sz="1200" u="none" cap="none" strike="noStrike">
                <a:solidFill>
                  <a:srgbClr val="323232"/>
                </a:solidFill>
                <a:latin typeface="Calibri"/>
                <a:ea typeface="Calibri"/>
                <a:cs typeface="Calibri"/>
                <a:sym typeface="Calibri"/>
              </a:rPr>
              <a:t>/ 3</a:t>
            </a:r>
            <a:r>
              <a:rPr b="0" i="0" lang="en-US" sz="1200" u="none" cap="none" strike="noStrike">
                <a:solidFill>
                  <a:srgbClr val="323232"/>
                </a:solidFill>
                <a:latin typeface="Calibri"/>
                <a:ea typeface="Calibri"/>
                <a:cs typeface="Calibri"/>
                <a:sym typeface="Calibri"/>
              </a:rPr>
              <a:t>プロットで実線は、最小二乗近似。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3"/>
          <p:cNvSpPr txBox="1"/>
          <p:nvPr/>
        </p:nvSpPr>
        <p:spPr>
          <a:xfrm>
            <a:off x="1970718" y="5516219"/>
            <a:ext cx="534954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【論文】 J. Magn. Magn. Mater. 492 (2019) 165677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3"/>
          <p:cNvSpPr txBox="1"/>
          <p:nvPr/>
        </p:nvSpPr>
        <p:spPr>
          <a:xfrm>
            <a:off x="2368448" y="5947774"/>
            <a:ext cx="48240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https://doi.org/10.1016/j.jmmm.2019.165677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3"/>
          <p:cNvSpPr txBox="1"/>
          <p:nvPr/>
        </p:nvSpPr>
        <p:spPr>
          <a:xfrm>
            <a:off x="149089" y="461382"/>
            <a:ext cx="9360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2021年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テーマ">
  <a:themeElements>
    <a:clrScheme name="Office テーマ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2021-06-16T04:20:17Z</dcterms:created>
  <dc:creator>正橋 直哉</dc:creator>
</cp:coreProperties>
</file>